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4" r:id="rId3"/>
    <p:sldId id="285" r:id="rId4"/>
    <p:sldId id="271" r:id="rId5"/>
    <p:sldId id="272" r:id="rId6"/>
    <p:sldId id="289" r:id="rId7"/>
    <p:sldId id="260" r:id="rId8"/>
    <p:sldId id="259" r:id="rId9"/>
    <p:sldId id="277" r:id="rId10"/>
    <p:sldId id="288" r:id="rId11"/>
    <p:sldId id="284" r:id="rId12"/>
    <p:sldId id="270" r:id="rId13"/>
    <p:sldId id="286" r:id="rId14"/>
    <p:sldId id="261" r:id="rId15"/>
    <p:sldId id="268" r:id="rId16"/>
    <p:sldId id="290" r:id="rId17"/>
    <p:sldId id="282" r:id="rId18"/>
    <p:sldId id="281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/>
  </p:normalViewPr>
  <p:slideViewPr>
    <p:cSldViewPr snapToGrid="0">
      <p:cViewPr varScale="1">
        <p:scale>
          <a:sx n="85" d="100"/>
          <a:sy n="85" d="100"/>
        </p:scale>
        <p:origin x="34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B69C2C-2425-430D-8EFA-F7753C942EF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13EA20F-086D-4495-A212-89829290EF0E}">
      <dgm:prSet/>
      <dgm:spPr/>
      <dgm:t>
        <a:bodyPr/>
        <a:lstStyle/>
        <a:p>
          <a:r>
            <a:rPr lang="en-US"/>
            <a:t>Startup Cost: $9, 500</a:t>
          </a:r>
        </a:p>
      </dgm:t>
    </dgm:pt>
    <dgm:pt modelId="{7F7FA0C6-C670-4F6E-975F-D2D3C637B5ED}" type="parTrans" cxnId="{340C8B18-C7EC-4841-BFBD-DF09066822C8}">
      <dgm:prSet/>
      <dgm:spPr/>
      <dgm:t>
        <a:bodyPr/>
        <a:lstStyle/>
        <a:p>
          <a:endParaRPr lang="en-US"/>
        </a:p>
      </dgm:t>
    </dgm:pt>
    <dgm:pt modelId="{784B9408-3277-4C3C-8885-0AEDF3D4AFD2}" type="sibTrans" cxnId="{340C8B18-C7EC-4841-BFBD-DF09066822C8}">
      <dgm:prSet/>
      <dgm:spPr/>
      <dgm:t>
        <a:bodyPr/>
        <a:lstStyle/>
        <a:p>
          <a:endParaRPr lang="en-US"/>
        </a:p>
      </dgm:t>
    </dgm:pt>
    <dgm:pt modelId="{DB3230D0-3AC6-4FAE-9F24-C6DEDC8A3269}">
      <dgm:prSet/>
      <dgm:spPr/>
      <dgm:t>
        <a:bodyPr/>
        <a:lstStyle/>
        <a:p>
          <a:r>
            <a:rPr lang="en-US"/>
            <a:t>Overhead: $15, 570</a:t>
          </a:r>
        </a:p>
      </dgm:t>
    </dgm:pt>
    <dgm:pt modelId="{F01EDCE1-40AE-4162-B88C-CE7FE522A961}" type="parTrans" cxnId="{C46C620D-443D-4A7D-AE47-646CF2DC5AE7}">
      <dgm:prSet/>
      <dgm:spPr/>
      <dgm:t>
        <a:bodyPr/>
        <a:lstStyle/>
        <a:p>
          <a:endParaRPr lang="en-US"/>
        </a:p>
      </dgm:t>
    </dgm:pt>
    <dgm:pt modelId="{423CA18B-2432-473B-9F86-313962BBF6BA}" type="sibTrans" cxnId="{C46C620D-443D-4A7D-AE47-646CF2DC5AE7}">
      <dgm:prSet/>
      <dgm:spPr/>
      <dgm:t>
        <a:bodyPr/>
        <a:lstStyle/>
        <a:p>
          <a:endParaRPr lang="en-US"/>
        </a:p>
      </dgm:t>
    </dgm:pt>
    <dgm:pt modelId="{726F6F4B-099F-42FF-A615-5BEB51A67FA1}">
      <dgm:prSet/>
      <dgm:spPr/>
      <dgm:t>
        <a:bodyPr/>
        <a:lstStyle/>
        <a:p>
          <a:r>
            <a:rPr lang="en-US"/>
            <a:t>Gross Profit: $5/month/member</a:t>
          </a:r>
        </a:p>
      </dgm:t>
    </dgm:pt>
    <dgm:pt modelId="{058FD9EC-69FA-4983-BE07-DB981D2B6505}" type="parTrans" cxnId="{E52F4571-B2A3-4812-BFA9-8AC110EF23A6}">
      <dgm:prSet/>
      <dgm:spPr/>
      <dgm:t>
        <a:bodyPr/>
        <a:lstStyle/>
        <a:p>
          <a:endParaRPr lang="en-US"/>
        </a:p>
      </dgm:t>
    </dgm:pt>
    <dgm:pt modelId="{05667577-A2ED-459F-B23D-0AF4BEA9FEBA}" type="sibTrans" cxnId="{E52F4571-B2A3-4812-BFA9-8AC110EF23A6}">
      <dgm:prSet/>
      <dgm:spPr/>
      <dgm:t>
        <a:bodyPr/>
        <a:lstStyle/>
        <a:p>
          <a:endParaRPr lang="en-US"/>
        </a:p>
      </dgm:t>
    </dgm:pt>
    <dgm:pt modelId="{FE19A784-F9F9-48FD-9B91-4FE60E558390}">
      <dgm:prSet/>
      <dgm:spPr/>
      <dgm:t>
        <a:bodyPr/>
        <a:lstStyle/>
        <a:p>
          <a:r>
            <a:rPr lang="en-US"/>
            <a:t>Break-even point: 3114 members</a:t>
          </a:r>
        </a:p>
      </dgm:t>
    </dgm:pt>
    <dgm:pt modelId="{D707C2AC-0CD2-412B-84B0-0141366F1DBF}" type="parTrans" cxnId="{6187CD24-6FED-4AE8-9FA7-2749B842FAA1}">
      <dgm:prSet/>
      <dgm:spPr/>
      <dgm:t>
        <a:bodyPr/>
        <a:lstStyle/>
        <a:p>
          <a:endParaRPr lang="en-US"/>
        </a:p>
      </dgm:t>
    </dgm:pt>
    <dgm:pt modelId="{1DB384DB-81B0-4374-AE0D-7561265F1255}" type="sibTrans" cxnId="{6187CD24-6FED-4AE8-9FA7-2749B842FAA1}">
      <dgm:prSet/>
      <dgm:spPr/>
      <dgm:t>
        <a:bodyPr/>
        <a:lstStyle/>
        <a:p>
          <a:endParaRPr lang="en-US"/>
        </a:p>
      </dgm:t>
    </dgm:pt>
    <dgm:pt modelId="{74021DE4-79DC-4B05-91AE-2D9660F45A8F}" type="pres">
      <dgm:prSet presAssocID="{FCB69C2C-2425-430D-8EFA-F7753C942EFE}" presName="linear" presStyleCnt="0">
        <dgm:presLayoutVars>
          <dgm:animLvl val="lvl"/>
          <dgm:resizeHandles val="exact"/>
        </dgm:presLayoutVars>
      </dgm:prSet>
      <dgm:spPr/>
    </dgm:pt>
    <dgm:pt modelId="{520F10E4-27CA-4810-A80D-F278AAA77CB9}" type="pres">
      <dgm:prSet presAssocID="{413EA20F-086D-4495-A212-89829290EF0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0B2EC9D-A805-4BE2-8171-1DD2A4A1B601}" type="pres">
      <dgm:prSet presAssocID="{784B9408-3277-4C3C-8885-0AEDF3D4AFD2}" presName="spacer" presStyleCnt="0"/>
      <dgm:spPr/>
    </dgm:pt>
    <dgm:pt modelId="{9CB19733-B1E0-4A83-8F18-EB8D1786D36E}" type="pres">
      <dgm:prSet presAssocID="{DB3230D0-3AC6-4FAE-9F24-C6DEDC8A326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1AE4CA0-5242-46C6-B288-3279FB6F9C17}" type="pres">
      <dgm:prSet presAssocID="{423CA18B-2432-473B-9F86-313962BBF6BA}" presName="spacer" presStyleCnt="0"/>
      <dgm:spPr/>
    </dgm:pt>
    <dgm:pt modelId="{8765584B-9128-4186-96C6-92FDE9DC41D5}" type="pres">
      <dgm:prSet presAssocID="{726F6F4B-099F-42FF-A615-5BEB51A67FA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769E52C-5D20-4F7C-BCAE-A882E0EFDB5A}" type="pres">
      <dgm:prSet presAssocID="{05667577-A2ED-459F-B23D-0AF4BEA9FEBA}" presName="spacer" presStyleCnt="0"/>
      <dgm:spPr/>
    </dgm:pt>
    <dgm:pt modelId="{C0EB306A-0862-4578-84D9-D42ABDEFD185}" type="pres">
      <dgm:prSet presAssocID="{FE19A784-F9F9-48FD-9B91-4FE60E55839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46C620D-443D-4A7D-AE47-646CF2DC5AE7}" srcId="{FCB69C2C-2425-430D-8EFA-F7753C942EFE}" destId="{DB3230D0-3AC6-4FAE-9F24-C6DEDC8A3269}" srcOrd="1" destOrd="0" parTransId="{F01EDCE1-40AE-4162-B88C-CE7FE522A961}" sibTransId="{423CA18B-2432-473B-9F86-313962BBF6BA}"/>
    <dgm:cxn modelId="{B8A8A416-392B-4AA0-A2E0-74C65B67B536}" type="presOf" srcId="{413EA20F-086D-4495-A212-89829290EF0E}" destId="{520F10E4-27CA-4810-A80D-F278AAA77CB9}" srcOrd="0" destOrd="0" presId="urn:microsoft.com/office/officeart/2005/8/layout/vList2"/>
    <dgm:cxn modelId="{340C8B18-C7EC-4841-BFBD-DF09066822C8}" srcId="{FCB69C2C-2425-430D-8EFA-F7753C942EFE}" destId="{413EA20F-086D-4495-A212-89829290EF0E}" srcOrd="0" destOrd="0" parTransId="{7F7FA0C6-C670-4F6E-975F-D2D3C637B5ED}" sibTransId="{784B9408-3277-4C3C-8885-0AEDF3D4AFD2}"/>
    <dgm:cxn modelId="{6187CD24-6FED-4AE8-9FA7-2749B842FAA1}" srcId="{FCB69C2C-2425-430D-8EFA-F7753C942EFE}" destId="{FE19A784-F9F9-48FD-9B91-4FE60E558390}" srcOrd="3" destOrd="0" parTransId="{D707C2AC-0CD2-412B-84B0-0141366F1DBF}" sibTransId="{1DB384DB-81B0-4374-AE0D-7561265F1255}"/>
    <dgm:cxn modelId="{6F554832-0968-4521-86B9-08649532C7FC}" type="presOf" srcId="{DB3230D0-3AC6-4FAE-9F24-C6DEDC8A3269}" destId="{9CB19733-B1E0-4A83-8F18-EB8D1786D36E}" srcOrd="0" destOrd="0" presId="urn:microsoft.com/office/officeart/2005/8/layout/vList2"/>
    <dgm:cxn modelId="{31894537-75F0-4B6E-8E80-460DDB0DDC2E}" type="presOf" srcId="{FCB69C2C-2425-430D-8EFA-F7753C942EFE}" destId="{74021DE4-79DC-4B05-91AE-2D9660F45A8F}" srcOrd="0" destOrd="0" presId="urn:microsoft.com/office/officeart/2005/8/layout/vList2"/>
    <dgm:cxn modelId="{5800205D-8C89-4F3E-83B6-DD8874B96E46}" type="presOf" srcId="{726F6F4B-099F-42FF-A615-5BEB51A67FA1}" destId="{8765584B-9128-4186-96C6-92FDE9DC41D5}" srcOrd="0" destOrd="0" presId="urn:microsoft.com/office/officeart/2005/8/layout/vList2"/>
    <dgm:cxn modelId="{D4D3E84D-F242-45A8-9CA6-AA4334C1FB84}" type="presOf" srcId="{FE19A784-F9F9-48FD-9B91-4FE60E558390}" destId="{C0EB306A-0862-4578-84D9-D42ABDEFD185}" srcOrd="0" destOrd="0" presId="urn:microsoft.com/office/officeart/2005/8/layout/vList2"/>
    <dgm:cxn modelId="{E52F4571-B2A3-4812-BFA9-8AC110EF23A6}" srcId="{FCB69C2C-2425-430D-8EFA-F7753C942EFE}" destId="{726F6F4B-099F-42FF-A615-5BEB51A67FA1}" srcOrd="2" destOrd="0" parTransId="{058FD9EC-69FA-4983-BE07-DB981D2B6505}" sibTransId="{05667577-A2ED-459F-B23D-0AF4BEA9FEBA}"/>
    <dgm:cxn modelId="{65F4983B-1C9F-4499-B1B0-ACCA6D15D853}" type="presParOf" srcId="{74021DE4-79DC-4B05-91AE-2D9660F45A8F}" destId="{520F10E4-27CA-4810-A80D-F278AAA77CB9}" srcOrd="0" destOrd="0" presId="urn:microsoft.com/office/officeart/2005/8/layout/vList2"/>
    <dgm:cxn modelId="{9BEA89F8-561A-40C0-BC27-7806E301355F}" type="presParOf" srcId="{74021DE4-79DC-4B05-91AE-2D9660F45A8F}" destId="{10B2EC9D-A805-4BE2-8171-1DD2A4A1B601}" srcOrd="1" destOrd="0" presId="urn:microsoft.com/office/officeart/2005/8/layout/vList2"/>
    <dgm:cxn modelId="{E8671633-3E9E-4487-AF74-AED31F2D186A}" type="presParOf" srcId="{74021DE4-79DC-4B05-91AE-2D9660F45A8F}" destId="{9CB19733-B1E0-4A83-8F18-EB8D1786D36E}" srcOrd="2" destOrd="0" presId="urn:microsoft.com/office/officeart/2005/8/layout/vList2"/>
    <dgm:cxn modelId="{47EAA573-7311-4343-848B-47E4C65B780E}" type="presParOf" srcId="{74021DE4-79DC-4B05-91AE-2D9660F45A8F}" destId="{51AE4CA0-5242-46C6-B288-3279FB6F9C17}" srcOrd="3" destOrd="0" presId="urn:microsoft.com/office/officeart/2005/8/layout/vList2"/>
    <dgm:cxn modelId="{AF752CC4-6450-46D9-A932-237252E8CA62}" type="presParOf" srcId="{74021DE4-79DC-4B05-91AE-2D9660F45A8F}" destId="{8765584B-9128-4186-96C6-92FDE9DC41D5}" srcOrd="4" destOrd="0" presId="urn:microsoft.com/office/officeart/2005/8/layout/vList2"/>
    <dgm:cxn modelId="{362C292E-98CE-4343-B826-E41DC8D389F0}" type="presParOf" srcId="{74021DE4-79DC-4B05-91AE-2D9660F45A8F}" destId="{D769E52C-5D20-4F7C-BCAE-A882E0EFDB5A}" srcOrd="5" destOrd="0" presId="urn:microsoft.com/office/officeart/2005/8/layout/vList2"/>
    <dgm:cxn modelId="{B79DB7AC-8AD0-4DF2-B1BD-5645A901DA6B}" type="presParOf" srcId="{74021DE4-79DC-4B05-91AE-2D9660F45A8F}" destId="{C0EB306A-0862-4578-84D9-D42ABDEFD18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F10E4-27CA-4810-A80D-F278AAA77CB9}">
      <dsp:nvSpPr>
        <dsp:cNvPr id="0" name=""/>
        <dsp:cNvSpPr/>
      </dsp:nvSpPr>
      <dsp:spPr>
        <a:xfrm>
          <a:off x="0" y="833340"/>
          <a:ext cx="6900512" cy="8874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Startup Cost: $9, 500</a:t>
          </a:r>
        </a:p>
      </dsp:txBody>
      <dsp:txXfrm>
        <a:off x="43321" y="876661"/>
        <a:ext cx="6813870" cy="800803"/>
      </dsp:txXfrm>
    </dsp:sp>
    <dsp:sp modelId="{9CB19733-B1E0-4A83-8F18-EB8D1786D36E}">
      <dsp:nvSpPr>
        <dsp:cNvPr id="0" name=""/>
        <dsp:cNvSpPr/>
      </dsp:nvSpPr>
      <dsp:spPr>
        <a:xfrm>
          <a:off x="0" y="1827345"/>
          <a:ext cx="6900512" cy="887445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Overhead: $15, 570</a:t>
          </a:r>
        </a:p>
      </dsp:txBody>
      <dsp:txXfrm>
        <a:off x="43321" y="1870666"/>
        <a:ext cx="6813870" cy="800803"/>
      </dsp:txXfrm>
    </dsp:sp>
    <dsp:sp modelId="{8765584B-9128-4186-96C6-92FDE9DC41D5}">
      <dsp:nvSpPr>
        <dsp:cNvPr id="0" name=""/>
        <dsp:cNvSpPr/>
      </dsp:nvSpPr>
      <dsp:spPr>
        <a:xfrm>
          <a:off x="0" y="2821350"/>
          <a:ext cx="6900512" cy="887445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Gross Profit: $5/month/member</a:t>
          </a:r>
        </a:p>
      </dsp:txBody>
      <dsp:txXfrm>
        <a:off x="43321" y="2864671"/>
        <a:ext cx="6813870" cy="800803"/>
      </dsp:txXfrm>
    </dsp:sp>
    <dsp:sp modelId="{C0EB306A-0862-4578-84D9-D42ABDEFD185}">
      <dsp:nvSpPr>
        <dsp:cNvPr id="0" name=""/>
        <dsp:cNvSpPr/>
      </dsp:nvSpPr>
      <dsp:spPr>
        <a:xfrm>
          <a:off x="0" y="3815355"/>
          <a:ext cx="6900512" cy="88744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Break-even point: 3114 members</a:t>
          </a:r>
        </a:p>
      </dsp:txBody>
      <dsp:txXfrm>
        <a:off x="43321" y="3858676"/>
        <a:ext cx="6813870" cy="800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2700F-D2D0-4A3A-B50D-58C8ED946379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C9DE4-F92E-4E51-B69B-7DF29D974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80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2EDAB-4C6F-4CAC-95B3-B2BEA11BC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96779E-37F8-4301-9A0B-DCD544D9A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37AA2-A69D-4BB0-B1E6-B73F5E525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D132-912C-40D1-A3EC-0EE6ACEC39E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867F8-2BD2-4EB3-8493-6FC22FB95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AA87-6D2C-4B11-86C8-31B62C87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F73F-64B4-4E28-AF4F-1AB78734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48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CD2A0-A2E2-41D7-A29F-036F1FB3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94CC6D-7A42-4904-8476-E67AF2E0B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29E45-61A3-4DF4-BD07-2D69C88F2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D132-912C-40D1-A3EC-0EE6ACEC39E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4C140-4112-47D8-A96A-4AA619150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4A6B6-B1D0-44DE-8296-88EA89DF5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F73F-64B4-4E28-AF4F-1AB78734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86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C5622-1DB6-4283-BD00-08E73C826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D99C8-18B7-4B90-9B20-514596CB7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718F5-D237-4C32-BA7F-27DE79AED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D132-912C-40D1-A3EC-0EE6ACEC39E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F9A92-B677-40ED-8A93-A964A6359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B46CF-275A-4AE0-A828-8F99A10AB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F73F-64B4-4E28-AF4F-1AB78734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8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CCA0A-F28F-4B96-AE86-B241CF19F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E6C1A-B90A-490D-8E02-BC3DD555C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9831D-6E04-4F10-A00B-5CDDD54A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D132-912C-40D1-A3EC-0EE6ACEC39E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48D29-C8A3-4B6E-9851-DE8E97964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6B3BC-E00E-4532-AC6D-D4D489216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F73F-64B4-4E28-AF4F-1AB78734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96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233E4-3A85-4367-BC35-37707E158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3C110-3D76-4523-A914-FECAE6CD7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5114A-2BE9-438D-92B9-F1C7A2E07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D132-912C-40D1-A3EC-0EE6ACEC39E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D52AB-1254-4A0A-974A-1F29DA00D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E6247-3EE5-4779-AF26-58598FEA6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F73F-64B4-4E28-AF4F-1AB78734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88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F3964-049A-4C1E-82C6-A70F161C9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9E050-2E0D-497B-B598-AB95139B0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74164-F570-447F-8231-8C67106F2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561A5-3C6B-4DEF-8335-132B12480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D132-912C-40D1-A3EC-0EE6ACEC39E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D97BD-6CBB-4541-8394-387CCFAF5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7E49B-4953-4C03-9777-4C03B7AB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F73F-64B4-4E28-AF4F-1AB78734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2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3A719-8BC6-428D-BF51-B4CDF8588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5E976-309E-4FEF-A7B0-D29BECC9F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624F0C-B9FC-4E92-AC25-5CAF186E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33AD1A-CE60-4CF0-9F53-D5C7176B96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CD3DA-A4E2-4F58-9B89-B598147FB5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27AD5A-C81A-4886-9B2B-D7DFCA1E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D132-912C-40D1-A3EC-0EE6ACEC39E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6F99B5-35B1-4963-BB9F-598F340EB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545189-688F-4567-A01F-E60AB6EE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F73F-64B4-4E28-AF4F-1AB78734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78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8BA1B-D71B-4D89-88FF-DD5E477D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83BAEA-9D38-47D6-8D34-B4CD98BC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D132-912C-40D1-A3EC-0EE6ACEC39E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1A198-E71D-4395-B4A5-4AF0D5D4A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B41BB-EC5E-4AA8-9662-0D0AC69F0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F73F-64B4-4E28-AF4F-1AB78734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99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E807A-1C40-4809-A4A9-C62A8257E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D132-912C-40D1-A3EC-0EE6ACEC39E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B3B33C-16C6-4847-8E4C-8E9BF8990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66E86-5F7D-4DA3-9124-502236126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F73F-64B4-4E28-AF4F-1AB78734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84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DC547-D45B-4817-A467-D080AC436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E2F6D-0B24-4B8D-971D-5B0D650B4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363F7-945B-4029-B358-2950A18D1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72657-7C80-407A-A3AE-3E48AA21C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D132-912C-40D1-A3EC-0EE6ACEC39E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38271-7730-4338-B6B2-ED6F005C3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56C15-E22A-4304-9549-155C2AB3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F73F-64B4-4E28-AF4F-1AB78734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23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49C25-2C72-4D04-98A0-785931831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88030B-483B-4176-91ED-BF65C989A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A3830-921D-4CCA-A9B0-0885C8531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3320A-34FF-4900-8220-CD5AF2CB2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BD132-912C-40D1-A3EC-0EE6ACEC39E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2517CB-BDFD-47BE-8A30-B6507D987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DB463-EBFB-4B7B-93F2-D08E1784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7F73F-64B4-4E28-AF4F-1AB78734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18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7CE1A9-68F3-4A74-A54E-C5DB96435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09357-65C8-4651-A324-2CD042F03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AF983-255F-4937-B49B-1F6CE504E7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BD132-912C-40D1-A3EC-0EE6ACEC39E1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B3392-37FB-401C-B703-4481535CB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91778-6393-4135-9B59-E2BF604DF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7F73F-64B4-4E28-AF4F-1AB78734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11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mindgpa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DA4546-ADF7-45D8-8A08-6C9320EA1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42942"/>
            <a:ext cx="9144000" cy="1655762"/>
          </a:xfrm>
        </p:spPr>
        <p:txBody>
          <a:bodyPr>
            <a:normAutofit/>
          </a:bodyPr>
          <a:lstStyle/>
          <a:p>
            <a:r>
              <a:rPr lang="en-US" sz="1800" dirty="0"/>
              <a:t>David Liu, Ph.D.</a:t>
            </a:r>
          </a:p>
          <a:p>
            <a:r>
              <a:rPr lang="en-US" sz="1800" dirty="0"/>
              <a:t>Founder, CEO</a:t>
            </a:r>
          </a:p>
          <a:p>
            <a:r>
              <a:rPr lang="en-US" sz="1800" dirty="0">
                <a:hlinkClick r:id="rId2"/>
              </a:rPr>
              <a:t>mindgpa@gmail.com</a:t>
            </a:r>
            <a:endParaRPr lang="en-US" sz="1800" dirty="0"/>
          </a:p>
          <a:p>
            <a:r>
              <a:rPr lang="en-US" sz="1800" dirty="0"/>
              <a:t>liud@pfw.edu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B4BF6E-DFBF-4290-8FDB-A8B99456A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2315058"/>
            <a:ext cx="9676190" cy="1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97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A68719-DE09-4F89-8E8C-9E33E5DE3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758" y="497956"/>
            <a:ext cx="9103015" cy="6474823"/>
          </a:xfrm>
        </p:spPr>
      </p:pic>
    </p:spTree>
    <p:extLst>
      <p:ext uri="{BB962C8B-B14F-4D97-AF65-F5344CB8AC3E}">
        <p14:creationId xmlns:p14="http://schemas.microsoft.com/office/powerpoint/2010/main" val="1367889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CF2E-0B13-4BAC-B635-EFE1DD5CB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30D03-3CEE-4D6F-9198-57A8245B6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Results:</a:t>
            </a:r>
          </a:p>
          <a:p>
            <a:pPr lvl="1"/>
            <a:r>
              <a:rPr lang="en-US" dirty="0"/>
              <a:t>100 % students want to use the app</a:t>
            </a:r>
          </a:p>
          <a:p>
            <a:pPr lvl="1"/>
            <a:r>
              <a:rPr lang="en-US" dirty="0"/>
              <a:t>100 % advisors want to use the app</a:t>
            </a:r>
          </a:p>
          <a:p>
            <a:r>
              <a:rPr lang="en-US" dirty="0"/>
              <a:t>Mobile App in Development</a:t>
            </a:r>
          </a:p>
          <a:p>
            <a:r>
              <a:rPr lang="en-US" dirty="0"/>
              <a:t>Desktop App in Development</a:t>
            </a:r>
          </a:p>
          <a:p>
            <a:r>
              <a:rPr lang="en-US" dirty="0"/>
              <a:t>Classical Machine Learning</a:t>
            </a:r>
          </a:p>
          <a:p>
            <a:r>
              <a:rPr lang="en-US" dirty="0"/>
              <a:t>Quantum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838B9-6426-4DDC-803F-16E3EE069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903" y="1825625"/>
            <a:ext cx="2290133" cy="114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02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4FE11-6DA4-404A-8475-76E339985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445" y="358599"/>
            <a:ext cx="10515600" cy="1325563"/>
          </a:xfrm>
          <a:ln w="25400">
            <a:noFill/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Total Addressable Market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8B46E6-CC03-4D10-AB86-1593F6636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715070" y="1423444"/>
            <a:ext cx="4512334" cy="4380141"/>
          </a:xfrm>
          <a:ln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D200E7-BD73-44F8-A6FE-DDD7981598E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00765" y="4089469"/>
            <a:ext cx="1740944" cy="17409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A17502B-FFEB-47E5-8604-6AC48BBCA012}"/>
              </a:ext>
            </a:extLst>
          </p:cNvPr>
          <p:cNvSpPr/>
          <p:nvPr/>
        </p:nvSpPr>
        <p:spPr>
          <a:xfrm rot="5400000">
            <a:off x="8479306" y="4935648"/>
            <a:ext cx="914400" cy="9144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Indiana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E0795-AC9E-40B0-92BE-D98BB46ABEE2}"/>
              </a:ext>
            </a:extLst>
          </p:cNvPr>
          <p:cNvSpPr txBox="1"/>
          <p:nvPr/>
        </p:nvSpPr>
        <p:spPr>
          <a:xfrm>
            <a:off x="458732" y="2614346"/>
            <a:ext cx="54792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Indiana: $20 M </a:t>
            </a:r>
          </a:p>
          <a:p>
            <a:r>
              <a:rPr lang="en-US" sz="4000" dirty="0">
                <a:solidFill>
                  <a:schemeClr val="accent4"/>
                </a:solidFill>
              </a:rPr>
              <a:t>Great Lakes: $135 M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US: $1 B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17F085-6E0F-4B1B-BDF5-48E88C286B54}"/>
              </a:ext>
            </a:extLst>
          </p:cNvPr>
          <p:cNvSpPr txBox="1"/>
          <p:nvPr/>
        </p:nvSpPr>
        <p:spPr>
          <a:xfrm>
            <a:off x="702365" y="5141843"/>
            <a:ext cx="384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National Center for Education 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16656E-7564-4B6E-A3AE-83C1A3DF37B7}"/>
              </a:ext>
            </a:extLst>
          </p:cNvPr>
          <p:cNvSpPr txBox="1"/>
          <p:nvPr/>
        </p:nvSpPr>
        <p:spPr>
          <a:xfrm rot="5400000">
            <a:off x="8838186" y="4014412"/>
            <a:ext cx="461665" cy="117942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Great Lakes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72685-E470-4DEE-A086-E7D26B8F7BE1}"/>
              </a:ext>
            </a:extLst>
          </p:cNvPr>
          <p:cNvSpPr txBox="1"/>
          <p:nvPr/>
        </p:nvSpPr>
        <p:spPr>
          <a:xfrm>
            <a:off x="8161029" y="2700463"/>
            <a:ext cx="18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United States</a:t>
            </a:r>
          </a:p>
        </p:txBody>
      </p:sp>
    </p:spTree>
    <p:extLst>
      <p:ext uri="{BB962C8B-B14F-4D97-AF65-F5344CB8AC3E}">
        <p14:creationId xmlns:p14="http://schemas.microsoft.com/office/powerpoint/2010/main" val="3979468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CF2E-0B13-4BAC-B635-EFE1DD5CB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Competition Matrix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2DA2686-DDEF-4B25-A77F-A0C8823D2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190062"/>
              </p:ext>
            </p:extLst>
          </p:nvPr>
        </p:nvGraphicFramePr>
        <p:xfrm>
          <a:off x="1309511" y="1669509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162230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021038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605357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7012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MindGPA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YouAtCollege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WellTrack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48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Friendly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428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Privacy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300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Mental 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00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Academic Success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93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Social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146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69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Comprehensive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306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Market Share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73388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BBCC647-398C-459E-A7B8-346C2BFA8474}"/>
              </a:ext>
            </a:extLst>
          </p:cNvPr>
          <p:cNvSpPr txBox="1"/>
          <p:nvPr/>
        </p:nvSpPr>
        <p:spPr>
          <a:xfrm>
            <a:off x="1772356" y="4982646"/>
            <a:ext cx="2211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O: clear advantage; </a:t>
            </a:r>
          </a:p>
          <a:p>
            <a:r>
              <a:rPr lang="en-US" dirty="0"/>
              <a:t>X: no clear advantage</a:t>
            </a:r>
          </a:p>
        </p:txBody>
      </p:sp>
    </p:spTree>
    <p:extLst>
      <p:ext uri="{BB962C8B-B14F-4D97-AF65-F5344CB8AC3E}">
        <p14:creationId xmlns:p14="http://schemas.microsoft.com/office/powerpoint/2010/main" val="28971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13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77" name="Arc 13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8" name="Freeform: Shape 138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Student icon - Icons8 Windows 10 Icons">
            <a:extLst>
              <a:ext uri="{FF2B5EF4-FFF2-40B4-BE49-F238E27FC236}">
                <a16:creationId xmlns:a16="http://schemas.microsoft.com/office/drawing/2014/main" id="{47CAA3D9-5C9B-495A-8F51-2EA66F929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3" y="955438"/>
            <a:ext cx="2995646" cy="299564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4938C3-4638-4060-96A5-A84360EF1D4A}"/>
              </a:ext>
            </a:extLst>
          </p:cNvPr>
          <p:cNvSpPr txBox="1"/>
          <p:nvPr/>
        </p:nvSpPr>
        <p:spPr>
          <a:xfrm>
            <a:off x="1686405" y="570716"/>
            <a:ext cx="3794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Revenue Model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87E4CA-10FE-4376-8292-91FA17DCF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405094"/>
              </p:ext>
            </p:extLst>
          </p:nvPr>
        </p:nvGraphicFramePr>
        <p:xfrm>
          <a:off x="4560218" y="1749549"/>
          <a:ext cx="4756060" cy="2913049"/>
        </p:xfrm>
        <a:graphic>
          <a:graphicData uri="http://schemas.openxmlformats.org/drawingml/2006/table">
            <a:tbl>
              <a:tblPr/>
              <a:tblGrid>
                <a:gridCol w="2378030">
                  <a:extLst>
                    <a:ext uri="{9D8B030D-6E8A-4147-A177-3AD203B41FA5}">
                      <a16:colId xmlns:a16="http://schemas.microsoft.com/office/drawing/2014/main" val="2035211912"/>
                    </a:ext>
                  </a:extLst>
                </a:gridCol>
                <a:gridCol w="2378030">
                  <a:extLst>
                    <a:ext uri="{9D8B030D-6E8A-4147-A177-3AD203B41FA5}">
                      <a16:colId xmlns:a16="http://schemas.microsoft.com/office/drawing/2014/main" val="3827642210"/>
                    </a:ext>
                  </a:extLst>
                </a:gridCol>
              </a:tblGrid>
              <a:tr h="925485">
                <a:tc>
                  <a:txBody>
                    <a:bodyPr/>
                    <a:lstStyle/>
                    <a:p>
                      <a:r>
                        <a:rPr lang="en-US" dirty="0"/>
                        <a:t>Subscription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Fee Per 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235517"/>
                  </a:ext>
                </a:extLst>
              </a:tr>
              <a:tr h="1062079">
                <a:tc>
                  <a:txBody>
                    <a:bodyPr/>
                    <a:lstStyle/>
                    <a:p>
                      <a:r>
                        <a:rPr lang="en-US" dirty="0"/>
                        <a:t>monthly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$ 5.00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72440"/>
                  </a:ext>
                </a:extLst>
              </a:tr>
              <a:tr h="925485">
                <a:tc>
                  <a:txBody>
                    <a:bodyPr/>
                    <a:lstStyle/>
                    <a:p>
                      <a:r>
                        <a:rPr lang="en-US" dirty="0"/>
                        <a:t>Yearly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$ 60.00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76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687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A1CB1437-EE92-444B-A1D8-270A542BB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13" y="2646357"/>
            <a:ext cx="1503000" cy="1503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F9D6A-D64E-4447-99E9-F9E7A9F35E9D}"/>
              </a:ext>
            </a:extLst>
          </p:cNvPr>
          <p:cNvSpPr txBox="1"/>
          <p:nvPr/>
        </p:nvSpPr>
        <p:spPr>
          <a:xfrm>
            <a:off x="248356" y="4366345"/>
            <a:ext cx="28426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David Liu, Ph.D. founder</a:t>
            </a:r>
          </a:p>
          <a:p>
            <a:r>
              <a:rPr lang="en-US" sz="1400" dirty="0"/>
              <a:t>   Associate Prof. of CS</a:t>
            </a:r>
          </a:p>
          <a:p>
            <a:r>
              <a:rPr lang="en-US" sz="1400" dirty="0"/>
              <a:t>    Purdue U. Fort Wayne</a:t>
            </a:r>
          </a:p>
          <a:p>
            <a:r>
              <a:rPr lang="en-US" sz="1400" dirty="0"/>
              <a:t>    Software Engineer 10+</a:t>
            </a:r>
            <a:r>
              <a:rPr lang="en-US" sz="1400" baseline="-25000" dirty="0"/>
              <a:t> </a:t>
            </a:r>
            <a:r>
              <a:rPr lang="en-US" sz="1400" dirty="0"/>
              <a:t> years, </a:t>
            </a:r>
          </a:p>
          <a:p>
            <a:r>
              <a:rPr lang="en-US" sz="1400" dirty="0"/>
              <a:t>       major companies and startups</a:t>
            </a:r>
          </a:p>
          <a:p>
            <a:r>
              <a:rPr lang="en-US" sz="1400" dirty="0"/>
              <a:t>   MHFA, QPR trained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EB651B-FB22-443B-ABA8-0F1278B73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Team</a:t>
            </a:r>
          </a:p>
        </p:txBody>
      </p:sp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3CADD652-49B9-454F-824D-1EE5FAD56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725" y="2677500"/>
            <a:ext cx="992098" cy="14881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FBBA64-1D33-4E65-9E24-5F94F4825328}"/>
              </a:ext>
            </a:extLst>
          </p:cNvPr>
          <p:cNvSpPr txBox="1"/>
          <p:nvPr/>
        </p:nvSpPr>
        <p:spPr>
          <a:xfrm>
            <a:off x="2577859" y="4397488"/>
            <a:ext cx="2232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Jiaqi Guo, ECE MS Student</a:t>
            </a:r>
          </a:p>
          <a:p>
            <a:r>
              <a:rPr lang="en-US" sz="1400" dirty="0"/>
              <a:t>Carnegie Mellon University</a:t>
            </a:r>
          </a:p>
        </p:txBody>
      </p:sp>
      <p:pic>
        <p:nvPicPr>
          <p:cNvPr id="9" name="Picture 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A7F4CA1-BB05-4693-9F66-8A598E43C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886" y="2677500"/>
            <a:ext cx="1503000" cy="1503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984351-E0BB-4600-99B7-9FB1747235EE}"/>
              </a:ext>
            </a:extLst>
          </p:cNvPr>
          <p:cNvSpPr txBox="1"/>
          <p:nvPr/>
        </p:nvSpPr>
        <p:spPr>
          <a:xfrm>
            <a:off x="7271375" y="4474814"/>
            <a:ext cx="26384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Chesley Chen, MBA. advisor</a:t>
            </a:r>
          </a:p>
          <a:p>
            <a:r>
              <a:rPr lang="en-US" sz="1400" dirty="0"/>
              <a:t>       Managing Director</a:t>
            </a:r>
          </a:p>
          <a:p>
            <a:r>
              <a:rPr lang="en-US" sz="1400" dirty="0"/>
              <a:t>       Life Sciences Advisory</a:t>
            </a:r>
          </a:p>
          <a:p>
            <a:r>
              <a:rPr lang="en-US" sz="1400" dirty="0"/>
              <a:t>       </a:t>
            </a:r>
            <a:r>
              <a:rPr lang="en-US" sz="1400" dirty="0" err="1"/>
              <a:t>BlumShapiro</a:t>
            </a:r>
            <a:r>
              <a:rPr lang="en-US" sz="1400" dirty="0"/>
              <a:t>, Boston</a:t>
            </a:r>
          </a:p>
          <a:p>
            <a:r>
              <a:rPr lang="en-US" sz="1400" dirty="0"/>
              <a:t>       Founders, CEOs, Digital   </a:t>
            </a:r>
          </a:p>
          <a:p>
            <a:r>
              <a:rPr lang="en-US" sz="1400" dirty="0"/>
              <a:t>           Health start-ups</a:t>
            </a:r>
          </a:p>
        </p:txBody>
      </p:sp>
      <p:pic>
        <p:nvPicPr>
          <p:cNvPr id="1026" name="Picture 2" descr="Jiaqi Guo">
            <a:extLst>
              <a:ext uri="{FF2B5EF4-FFF2-40B4-BE49-F238E27FC236}">
                <a16:creationId xmlns:a16="http://schemas.microsoft.com/office/drawing/2014/main" id="{2FBB783F-AB1B-3508-B4A0-CDA9C2A0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029" y="2606136"/>
            <a:ext cx="1574363" cy="157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E20CF6-4BEA-10EB-8A55-4686F6CE2F00}"/>
              </a:ext>
            </a:extLst>
          </p:cNvPr>
          <p:cNvSpPr txBox="1"/>
          <p:nvPr/>
        </p:nvSpPr>
        <p:spPr>
          <a:xfrm>
            <a:off x="4753447" y="4366345"/>
            <a:ext cx="2638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Yiping Wang, PhD Candidate</a:t>
            </a:r>
          </a:p>
          <a:p>
            <a:r>
              <a:rPr lang="en-US" sz="1400" dirty="0"/>
              <a:t>    Applied Physics</a:t>
            </a:r>
          </a:p>
          <a:p>
            <a:r>
              <a:rPr lang="en-US" sz="1400" dirty="0"/>
              <a:t>   Northwestern University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24191-E2DD-5BBE-157E-87F6BCEA1AA2}"/>
              </a:ext>
            </a:extLst>
          </p:cNvPr>
          <p:cNvSpPr txBox="1"/>
          <p:nvPr/>
        </p:nvSpPr>
        <p:spPr>
          <a:xfrm>
            <a:off x="9732591" y="4512808"/>
            <a:ext cx="2638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David Young, Ph.D., advisor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Clinic Psychologist</a:t>
            </a:r>
          </a:p>
        </p:txBody>
      </p:sp>
      <p:pic>
        <p:nvPicPr>
          <p:cNvPr id="1028" name="Picture 4" descr="Yiping Wang">
            <a:extLst>
              <a:ext uri="{FF2B5EF4-FFF2-40B4-BE49-F238E27FC236}">
                <a16:creationId xmlns:a16="http://schemas.microsoft.com/office/drawing/2014/main" id="{34C882C6-7B19-22C1-A0DC-9670C0C15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347" y="2641818"/>
            <a:ext cx="1574363" cy="157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300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8CAF4B-F8F1-4FC1-A1C7-430220640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>
                <a:latin typeface="+mn-lt"/>
                <a:ea typeface="+mn-ea"/>
                <a:cs typeface="+mn-cs"/>
              </a:rPr>
              <a:t>Financial Overview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46F3748E-B7EB-4E7F-887C-00402CF5E4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145104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4739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8AB6C6-F08D-4010-AAA0-64F1422EA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618" r="-2" b="-2"/>
          <a:stretch/>
        </p:blipFill>
        <p:spPr>
          <a:xfrm>
            <a:off x="7293715" y="2302214"/>
            <a:ext cx="3175502" cy="21287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407131-EF23-4DAA-A8FE-AFE9B909A9A1}"/>
              </a:ext>
            </a:extLst>
          </p:cNvPr>
          <p:cNvSpPr txBox="1"/>
          <p:nvPr/>
        </p:nvSpPr>
        <p:spPr>
          <a:xfrm>
            <a:off x="888603" y="444142"/>
            <a:ext cx="492086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rgbClr val="0070C0"/>
                </a:solidFill>
              </a:rPr>
              <a:t>Ask and Introduction</a:t>
            </a:r>
          </a:p>
        </p:txBody>
      </p:sp>
      <p:pic>
        <p:nvPicPr>
          <p:cNvPr id="2050" name="Picture 2" descr="UNM's Student Support Services TRIO program awarded federal grant : UNM  Newsroom">
            <a:extLst>
              <a:ext uri="{FF2B5EF4-FFF2-40B4-BE49-F238E27FC236}">
                <a16:creationId xmlns:a16="http://schemas.microsoft.com/office/drawing/2014/main" id="{30A65BB9-4AA5-42B3-B890-1034F00E4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58" y="2090821"/>
            <a:ext cx="4545497" cy="255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98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053714-546A-4A6A-BA1D-213E00F03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32" y="422900"/>
            <a:ext cx="3685032" cy="726070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Summary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53CE7-2D62-42B1-9350-E93A5325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47" y="3350433"/>
            <a:ext cx="3253265" cy="4635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878367-8F88-4EA0-B511-C271C595A0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1" r="27617" b="2"/>
          <a:stretch/>
        </p:blipFill>
        <p:spPr>
          <a:xfrm>
            <a:off x="7200094" y="2504956"/>
            <a:ext cx="1759566" cy="1503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40652-318E-4EBD-9958-99B9527ADB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05" r="11455" b="2"/>
          <a:stretch/>
        </p:blipFill>
        <p:spPr>
          <a:xfrm>
            <a:off x="7245506" y="4170516"/>
            <a:ext cx="1759566" cy="16937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FAE71-28A3-4EBD-9751-895565072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762" y="5568360"/>
            <a:ext cx="8999488" cy="86674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1800" dirty="0"/>
              <a:t>https://www.mghclaycenter.org/parenting-concerns/college-mental-health-crisis-call-cultural-change-part-2</a:t>
            </a:r>
            <a:r>
              <a:rPr lang="en-US" sz="800" dirty="0"/>
              <a:t>/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4469D90-62FA-49B2-981E-5305361D5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2474" y="4592474"/>
            <a:ext cx="1128382" cy="847206"/>
            <a:chOff x="8183879" y="1000124"/>
            <a:chExt cx="1562267" cy="1172973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81E6897-9689-4C48-ADC3-9F41AAE3A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404E145C-C4EA-4DED-B029-22B811FC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77F8B63-C1DE-4E15-B54A-E8211A1AD5DE}"/>
              </a:ext>
            </a:extLst>
          </p:cNvPr>
          <p:cNvSpPr/>
          <p:nvPr/>
        </p:nvSpPr>
        <p:spPr>
          <a:xfrm>
            <a:off x="3814066" y="2903307"/>
            <a:ext cx="281234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Guide</a:t>
            </a:r>
          </a:p>
          <a:p>
            <a:pPr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Protect</a:t>
            </a:r>
          </a:p>
          <a:p>
            <a:pPr algn="ctr"/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Advocate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643842-DF03-4D86-9748-1A6FB6B75F43}"/>
              </a:ext>
            </a:extLst>
          </p:cNvPr>
          <p:cNvSpPr/>
          <p:nvPr/>
        </p:nvSpPr>
        <p:spPr>
          <a:xfrm>
            <a:off x="798129" y="1353095"/>
            <a:ext cx="1059574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0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Holistic: Mental Health &amp; Academic Success </a:t>
            </a:r>
          </a:p>
        </p:txBody>
      </p:sp>
    </p:spTree>
    <p:extLst>
      <p:ext uri="{BB962C8B-B14F-4D97-AF65-F5344CB8AC3E}">
        <p14:creationId xmlns:p14="http://schemas.microsoft.com/office/powerpoint/2010/main" val="3043287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DA4546-ADF7-45D8-8A08-6C9320EA1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42942"/>
            <a:ext cx="9144000" cy="1655762"/>
          </a:xfrm>
        </p:spPr>
        <p:txBody>
          <a:bodyPr>
            <a:normAutofit/>
          </a:bodyPr>
          <a:lstStyle/>
          <a:p>
            <a:r>
              <a:rPr lang="en-US" sz="1800" dirty="0"/>
              <a:t>David Liu, Ph.D.</a:t>
            </a:r>
          </a:p>
          <a:p>
            <a:r>
              <a:rPr lang="en-US" sz="1800" dirty="0"/>
              <a:t>Founder, CEO</a:t>
            </a:r>
          </a:p>
          <a:p>
            <a:r>
              <a:rPr lang="en-US" sz="1800" dirty="0"/>
              <a:t>mindgpa@gmail.com</a:t>
            </a:r>
          </a:p>
          <a:p>
            <a:r>
              <a:rPr lang="en-US" sz="1800" dirty="0"/>
              <a:t>liud@pfw.edu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D0D4F-2F79-4332-843F-A36A65F1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078" y="1659769"/>
            <a:ext cx="9681287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5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59917-C02A-4695-A9CB-F44B75514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9318"/>
            <a:ext cx="10515600" cy="481125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800" dirty="0"/>
              <a:t>According to the American Test Anxiety Association, about one in five students have high test anxiety which impairs their academic performance. 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MindGPA’s mobile app will help each student find their own customized way to have better mental health and grades. It will offer 24/7 resources, and can be accessed any place, privately, and with social components. MindGPA, with AI inside, guides, protects, and advocates for students’ well-being and academic success. 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It is supported by both classical and quantum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1833967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8873C9-2B87-4112-BBE4-1804C9467BFA}"/>
              </a:ext>
            </a:extLst>
          </p:cNvPr>
          <p:cNvSpPr txBox="1"/>
          <p:nvPr/>
        </p:nvSpPr>
        <p:spPr>
          <a:xfrm>
            <a:off x="1600077" y="1452391"/>
            <a:ext cx="89324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 all sounds wonderful. Thank you so much for dedicating time toward helping in this area. I can tell you there is a tremendous need for a whole range of services.</a:t>
            </a:r>
          </a:p>
          <a:p>
            <a:endParaRPr lang="en-US" sz="3600" dirty="0">
              <a:solidFill>
                <a:srgbClr val="1F497D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dirty="0">
                <a:solidFill>
                  <a:srgbClr val="1F497D"/>
                </a:solidFill>
                <a:latin typeface="Calibri" panose="020F0502020204030204" pitchFamily="34" charset="0"/>
              </a:rPr>
              <a:t>--- TRIO Director --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989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FF89F6-020B-48D1-96F0-C724C760A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35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Gregg Henriques">
            <a:extLst>
              <a:ext uri="{FF2B5EF4-FFF2-40B4-BE49-F238E27FC236}">
                <a16:creationId xmlns:a16="http://schemas.microsoft.com/office/drawing/2014/main" id="{967751EB-740A-43AE-B685-C39FB33322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213621-FC2D-4F6B-842A-4CAB1BBF078F}"/>
              </a:ext>
            </a:extLst>
          </p:cNvPr>
          <p:cNvSpPr txBox="1"/>
          <p:nvPr/>
        </p:nvSpPr>
        <p:spPr>
          <a:xfrm>
            <a:off x="461617" y="5933388"/>
            <a:ext cx="111772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https://www.psychologytoday.com/us/blog/theory-knowledge/201811/the-college-student-mental-health-crisis-update</a:t>
            </a:r>
          </a:p>
        </p:txBody>
      </p:sp>
    </p:spTree>
    <p:extLst>
      <p:ext uri="{BB962C8B-B14F-4D97-AF65-F5344CB8AC3E}">
        <p14:creationId xmlns:p14="http://schemas.microsoft.com/office/powerpoint/2010/main" val="4112238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213621-FC2D-4F6B-842A-4CAB1BBF078F}"/>
              </a:ext>
            </a:extLst>
          </p:cNvPr>
          <p:cNvSpPr txBox="1"/>
          <p:nvPr/>
        </p:nvSpPr>
        <p:spPr>
          <a:xfrm>
            <a:off x="766417" y="5922100"/>
            <a:ext cx="111772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https://www.bu.edu/ctl/files/2019/10/Dr.-Jerry-Schultz-BU-HANDOUT.pdf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45194CB4-2650-49F4-85EE-69902B465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5" y="1774930"/>
            <a:ext cx="9604742" cy="395166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D43588D-91BC-4F7A-ABC6-4FAFACB2A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Mental Health Crisis</a:t>
            </a:r>
          </a:p>
        </p:txBody>
      </p:sp>
    </p:spTree>
    <p:extLst>
      <p:ext uri="{BB962C8B-B14F-4D97-AF65-F5344CB8AC3E}">
        <p14:creationId xmlns:p14="http://schemas.microsoft.com/office/powerpoint/2010/main" val="2726280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parking, meter, sitting, car&#10;&#10;Description automatically generated">
            <a:extLst>
              <a:ext uri="{FF2B5EF4-FFF2-40B4-BE49-F238E27FC236}">
                <a16:creationId xmlns:a16="http://schemas.microsoft.com/office/drawing/2014/main" id="{3A89E8EB-52EA-4034-9502-C41FC6411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16" y="1602740"/>
            <a:ext cx="4581913" cy="4011915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389AE78-CCBF-4218-962A-851A83229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259" y="3774901"/>
            <a:ext cx="1464040" cy="160413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40FB1C-84D3-48EE-9933-A2658DFBF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96" y="4165049"/>
            <a:ext cx="634618" cy="118669"/>
          </a:xfrm>
          <a:prstGeom prst="rect">
            <a:avLst/>
          </a:prstGeom>
        </p:spPr>
      </p:pic>
      <p:pic>
        <p:nvPicPr>
          <p:cNvPr id="1032" name="Picture 8" descr="AI-Powered, ML-Driven - The New DevOps Trend! - Veritis">
            <a:extLst>
              <a:ext uri="{FF2B5EF4-FFF2-40B4-BE49-F238E27FC236}">
                <a16:creationId xmlns:a16="http://schemas.microsoft.com/office/drawing/2014/main" id="{F2FA482F-D9F3-4B81-A716-1DFCAE959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159"/>
          <a:stretch/>
        </p:blipFill>
        <p:spPr bwMode="auto">
          <a:xfrm>
            <a:off x="6977908" y="1709651"/>
            <a:ext cx="3124200" cy="16891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4464C82-59C5-40A7-A38B-D2BD32020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6389" y="3774901"/>
            <a:ext cx="1746098" cy="1604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B6734A-989C-4CA1-AE04-0DFC6AE53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930" y="651510"/>
            <a:ext cx="4940300" cy="711200"/>
          </a:xfrm>
          <a:prstGeom prst="rect">
            <a:avLst/>
          </a:prstGeom>
        </p:spPr>
      </p:pic>
      <p:pic>
        <p:nvPicPr>
          <p:cNvPr id="1026" name="Picture 2" descr="Scribbles Software - Contact">
            <a:extLst>
              <a:ext uri="{FF2B5EF4-FFF2-40B4-BE49-F238E27FC236}">
                <a16:creationId xmlns:a16="http://schemas.microsoft.com/office/drawing/2014/main" id="{2800EBE2-9E0C-4B25-AACA-E624901D2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716" y="3774901"/>
            <a:ext cx="1647631" cy="15078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943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0" descr="Definitive Guide to Self Reflection | Daylitude">
            <a:extLst>
              <a:ext uri="{FF2B5EF4-FFF2-40B4-BE49-F238E27FC236}">
                <a16:creationId xmlns:a16="http://schemas.microsoft.com/office/drawing/2014/main" id="{5F60FAAF-D07E-4B55-9E6F-54FD6A5569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894B0E-312C-4C0E-85E2-EC70E2CCF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0140" y="278295"/>
            <a:ext cx="2698996" cy="584130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72E70C8-27C0-4FCE-9002-9E7270A22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8400" y="278295"/>
            <a:ext cx="2698996" cy="584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29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0" descr="Definitive Guide to Self Reflection | Daylitude">
            <a:extLst>
              <a:ext uri="{FF2B5EF4-FFF2-40B4-BE49-F238E27FC236}">
                <a16:creationId xmlns:a16="http://schemas.microsoft.com/office/drawing/2014/main" id="{5F60FAAF-D07E-4B55-9E6F-54FD6A5569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B34ED0D-4EEB-45D1-BBA1-0C35AB4D5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9687" y="195469"/>
            <a:ext cx="2847294" cy="61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73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469</Words>
  <Application>Microsoft Office PowerPoint</Application>
  <PresentationFormat>Widescreen</PresentationFormat>
  <Paragraphs>96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Mental Health Crisis</vt:lpstr>
      <vt:lpstr>PowerPoint Presentation</vt:lpstr>
      <vt:lpstr>PowerPoint Presentation</vt:lpstr>
      <vt:lpstr>PowerPoint Presentation</vt:lpstr>
      <vt:lpstr>PowerPoint Presentation</vt:lpstr>
      <vt:lpstr>Traction</vt:lpstr>
      <vt:lpstr>Total Addressable Market</vt:lpstr>
      <vt:lpstr>Competition Matrix</vt:lpstr>
      <vt:lpstr>PowerPoint Presentation</vt:lpstr>
      <vt:lpstr>Team</vt:lpstr>
      <vt:lpstr>Financial Overview</vt:lpstr>
      <vt:lpstr>PowerPoint Presentation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Liu</dc:creator>
  <cp:lastModifiedBy>David Liu</cp:lastModifiedBy>
  <cp:revision>11</cp:revision>
  <dcterms:created xsi:type="dcterms:W3CDTF">2020-12-14T15:44:51Z</dcterms:created>
  <dcterms:modified xsi:type="dcterms:W3CDTF">2022-08-24T01:07:49Z</dcterms:modified>
</cp:coreProperties>
</file>